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94" r:id="rId2"/>
    <p:sldId id="295" r:id="rId3"/>
    <p:sldId id="256" r:id="rId4"/>
    <p:sldId id="293" r:id="rId5"/>
    <p:sldId id="277" r:id="rId6"/>
    <p:sldId id="278" r:id="rId7"/>
    <p:sldId id="280" r:id="rId8"/>
    <p:sldId id="292" r:id="rId9"/>
    <p:sldId id="291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22D"/>
    <a:srgbClr val="E05729"/>
    <a:srgbClr val="867248"/>
    <a:srgbClr val="9CA5A7"/>
    <a:srgbClr val="B2BCBE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9970E0-1B84-42A7-9736-AD1B172F3546}" v="2" dt="2020-06-12T05:30:09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0"/>
    <p:restoredTop sz="94490"/>
  </p:normalViewPr>
  <p:slideViewPr>
    <p:cSldViewPr snapToGrid="0" snapToObjects="1">
      <p:cViewPr varScale="1">
        <p:scale>
          <a:sx n="69" d="100"/>
          <a:sy n="69" d="100"/>
        </p:scale>
        <p:origin x="-10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gh Cowlishaw" userId="1e17c1bf8faaf141" providerId="LiveId" clId="{B59970E0-1B84-42A7-9736-AD1B172F3546}"/>
    <pc:docChg chg="custSel mod delSld modSld">
      <pc:chgData name="Leigh Cowlishaw" userId="1e17c1bf8faaf141" providerId="LiveId" clId="{B59970E0-1B84-42A7-9736-AD1B172F3546}" dt="2020-06-12T05:33:50.046" v="526" actId="5793"/>
      <pc:docMkLst>
        <pc:docMk/>
      </pc:docMkLst>
      <pc:sldChg chg="del">
        <pc:chgData name="Leigh Cowlishaw" userId="1e17c1bf8faaf141" providerId="LiveId" clId="{B59970E0-1B84-42A7-9736-AD1B172F3546}" dt="2020-06-12T05:27:58.032" v="19" actId="47"/>
        <pc:sldMkLst>
          <pc:docMk/>
          <pc:sldMk cId="808422246" sldId="257"/>
        </pc:sldMkLst>
      </pc:sldChg>
      <pc:sldChg chg="modSp mod">
        <pc:chgData name="Leigh Cowlishaw" userId="1e17c1bf8faaf141" providerId="LiveId" clId="{B59970E0-1B84-42A7-9736-AD1B172F3546}" dt="2020-06-12T05:28:54.521" v="57" actId="6549"/>
        <pc:sldMkLst>
          <pc:docMk/>
          <pc:sldMk cId="2978990207" sldId="291"/>
        </pc:sldMkLst>
        <pc:spChg chg="mod">
          <ac:chgData name="Leigh Cowlishaw" userId="1e17c1bf8faaf141" providerId="LiveId" clId="{B59970E0-1B84-42A7-9736-AD1B172F3546}" dt="2020-06-12T05:28:54.521" v="57" actId="6549"/>
          <ac:spMkLst>
            <pc:docMk/>
            <pc:sldMk cId="2978990207" sldId="291"/>
            <ac:spMk id="15" creationId="{108BC046-7B9D-E04E-AB76-B87D1F303A30}"/>
          </ac:spMkLst>
        </pc:spChg>
      </pc:sldChg>
      <pc:sldChg chg="modSp mod">
        <pc:chgData name="Leigh Cowlishaw" userId="1e17c1bf8faaf141" providerId="LiveId" clId="{B59970E0-1B84-42A7-9736-AD1B172F3546}" dt="2020-06-12T05:28:39.980" v="33" actId="20577"/>
        <pc:sldMkLst>
          <pc:docMk/>
          <pc:sldMk cId="3813594296" sldId="292"/>
        </pc:sldMkLst>
        <pc:spChg chg="mod">
          <ac:chgData name="Leigh Cowlishaw" userId="1e17c1bf8faaf141" providerId="LiveId" clId="{B59970E0-1B84-42A7-9736-AD1B172F3546}" dt="2020-06-12T05:28:39.980" v="33" actId="20577"/>
          <ac:spMkLst>
            <pc:docMk/>
            <pc:sldMk cId="3813594296" sldId="292"/>
            <ac:spMk id="22" creationId="{C5A1A29D-A6E9-0140-BE51-C2DBB8EDE25A}"/>
          </ac:spMkLst>
        </pc:spChg>
        <pc:spChg chg="mod">
          <ac:chgData name="Leigh Cowlishaw" userId="1e17c1bf8faaf141" providerId="LiveId" clId="{B59970E0-1B84-42A7-9736-AD1B172F3546}" dt="2020-06-12T05:28:32.088" v="27" actId="6549"/>
          <ac:spMkLst>
            <pc:docMk/>
            <pc:sldMk cId="3813594296" sldId="292"/>
            <ac:spMk id="26" creationId="{48343180-DDBF-C447-B888-1D25520E5B8B}"/>
          </ac:spMkLst>
        </pc:spChg>
      </pc:sldChg>
      <pc:sldChg chg="modSp mod modNotesTx">
        <pc:chgData name="Leigh Cowlishaw" userId="1e17c1bf8faaf141" providerId="LiveId" clId="{B59970E0-1B84-42A7-9736-AD1B172F3546}" dt="2020-06-12T05:31:34.103" v="344" actId="20577"/>
        <pc:sldMkLst>
          <pc:docMk/>
          <pc:sldMk cId="2381348240" sldId="294"/>
        </pc:sldMkLst>
        <pc:spChg chg="mod">
          <ac:chgData name="Leigh Cowlishaw" userId="1e17c1bf8faaf141" providerId="LiveId" clId="{B59970E0-1B84-42A7-9736-AD1B172F3546}" dt="2020-06-12T05:27:38.793" v="18" actId="20577"/>
          <ac:spMkLst>
            <pc:docMk/>
            <pc:sldMk cId="2381348240" sldId="294"/>
            <ac:spMk id="3" creationId="{D65A301C-0D01-4104-9054-E0064B29A219}"/>
          </ac:spMkLst>
        </pc:spChg>
      </pc:sldChg>
      <pc:sldChg chg="modNotesTx">
        <pc:chgData name="Leigh Cowlishaw" userId="1e17c1bf8faaf141" providerId="LiveId" clId="{B59970E0-1B84-42A7-9736-AD1B172F3546}" dt="2020-06-12T05:31:46.445" v="399" actId="20577"/>
        <pc:sldMkLst>
          <pc:docMk/>
          <pc:sldMk cId="4059185592" sldId="295"/>
        </pc:sldMkLst>
      </pc:sldChg>
      <pc:sldChg chg="addSp delSp modSp mod setClrOvrMap modNotesTx">
        <pc:chgData name="Leigh Cowlishaw" userId="1e17c1bf8faaf141" providerId="LiveId" clId="{B59970E0-1B84-42A7-9736-AD1B172F3546}" dt="2020-06-12T05:33:50.046" v="526" actId="5793"/>
        <pc:sldMkLst>
          <pc:docMk/>
          <pc:sldMk cId="4054170732" sldId="296"/>
        </pc:sldMkLst>
        <pc:spChg chg="mod">
          <ac:chgData name="Leigh Cowlishaw" userId="1e17c1bf8faaf141" providerId="LiveId" clId="{B59970E0-1B84-42A7-9736-AD1B172F3546}" dt="2020-06-12T05:33:44.972" v="524" actId="26606"/>
          <ac:spMkLst>
            <pc:docMk/>
            <pc:sldMk cId="4054170732" sldId="296"/>
            <ac:spMk id="2" creationId="{7B84AC54-37C5-499B-803D-55FA8E37B57F}"/>
          </ac:spMkLst>
        </pc:spChg>
        <pc:spChg chg="add mod">
          <ac:chgData name="Leigh Cowlishaw" userId="1e17c1bf8faaf141" providerId="LiveId" clId="{B59970E0-1B84-42A7-9736-AD1B172F3546}" dt="2020-06-12T05:33:50.046" v="526" actId="5793"/>
          <ac:spMkLst>
            <pc:docMk/>
            <pc:sldMk cId="4054170732" sldId="296"/>
            <ac:spMk id="4" creationId="{2CC49904-F092-4BA3-9701-A2E6F9FB414C}"/>
          </ac:spMkLst>
        </pc:spChg>
        <pc:spChg chg="del">
          <ac:chgData name="Leigh Cowlishaw" userId="1e17c1bf8faaf141" providerId="LiveId" clId="{B59970E0-1B84-42A7-9736-AD1B172F3546}" dt="2020-06-12T05:31:52.353" v="400" actId="26606"/>
          <ac:spMkLst>
            <pc:docMk/>
            <pc:sldMk cId="4054170732" sldId="296"/>
            <ac:spMk id="8" creationId="{01C9CC24-B375-4226-BF2B-61FADBBA696A}"/>
          </ac:spMkLst>
        </pc:spChg>
        <pc:spChg chg="del">
          <ac:chgData name="Leigh Cowlishaw" userId="1e17c1bf8faaf141" providerId="LiveId" clId="{B59970E0-1B84-42A7-9736-AD1B172F3546}" dt="2020-06-12T05:31:52.353" v="400" actId="26606"/>
          <ac:spMkLst>
            <pc:docMk/>
            <pc:sldMk cId="4054170732" sldId="296"/>
            <ac:spMk id="10" creationId="{CD70A28E-4FD8-4474-A206-E15B5EBB303F}"/>
          </ac:spMkLst>
        </pc:spChg>
        <pc:spChg chg="add del">
          <ac:chgData name="Leigh Cowlishaw" userId="1e17c1bf8faaf141" providerId="LiveId" clId="{B59970E0-1B84-42A7-9736-AD1B172F3546}" dt="2020-06-12T05:32:16.439" v="402" actId="26606"/>
          <ac:spMkLst>
            <pc:docMk/>
            <pc:sldMk cId="4054170732" sldId="296"/>
            <ac:spMk id="17" creationId="{01C9CC24-B375-4226-BF2B-61FADBBA696A}"/>
          </ac:spMkLst>
        </pc:spChg>
        <pc:spChg chg="add del">
          <ac:chgData name="Leigh Cowlishaw" userId="1e17c1bf8faaf141" providerId="LiveId" clId="{B59970E0-1B84-42A7-9736-AD1B172F3546}" dt="2020-06-12T05:32:16.439" v="402" actId="26606"/>
          <ac:spMkLst>
            <pc:docMk/>
            <pc:sldMk cId="4054170732" sldId="296"/>
            <ac:spMk id="19" creationId="{CD70A28E-4FD8-4474-A206-E15B5EBB303F}"/>
          </ac:spMkLst>
        </pc:spChg>
        <pc:spChg chg="add del">
          <ac:chgData name="Leigh Cowlishaw" userId="1e17c1bf8faaf141" providerId="LiveId" clId="{B59970E0-1B84-42A7-9736-AD1B172F3546}" dt="2020-06-12T05:32:30.096" v="404" actId="26606"/>
          <ac:spMkLst>
            <pc:docMk/>
            <pc:sldMk cId="4054170732" sldId="296"/>
            <ac:spMk id="26" creationId="{0786EB66-C867-4091-BE41-0977C3162303}"/>
          </ac:spMkLst>
        </pc:spChg>
        <pc:spChg chg="add del">
          <ac:chgData name="Leigh Cowlishaw" userId="1e17c1bf8faaf141" providerId="LiveId" clId="{B59970E0-1B84-42A7-9736-AD1B172F3546}" dt="2020-06-12T05:32:30.096" v="404" actId="26606"/>
          <ac:spMkLst>
            <pc:docMk/>
            <pc:sldMk cId="4054170732" sldId="296"/>
            <ac:spMk id="28" creationId="{49AC298A-B9B9-4BAB-BCF5-45A44E5BA7DC}"/>
          </ac:spMkLst>
        </pc:spChg>
        <pc:spChg chg="add del">
          <ac:chgData name="Leigh Cowlishaw" userId="1e17c1bf8faaf141" providerId="LiveId" clId="{B59970E0-1B84-42A7-9736-AD1B172F3546}" dt="2020-06-12T05:32:30.096" v="404" actId="26606"/>
          <ac:spMkLst>
            <pc:docMk/>
            <pc:sldMk cId="4054170732" sldId="296"/>
            <ac:spMk id="30" creationId="{81BF8F48-5FE7-4A46-8BEB-AF2AE44CD2E8}"/>
          </ac:spMkLst>
        </pc:spChg>
        <pc:spChg chg="add del">
          <ac:chgData name="Leigh Cowlishaw" userId="1e17c1bf8faaf141" providerId="LiveId" clId="{B59970E0-1B84-42A7-9736-AD1B172F3546}" dt="2020-06-12T05:32:49.130" v="432" actId="26606"/>
          <ac:spMkLst>
            <pc:docMk/>
            <pc:sldMk cId="4054170732" sldId="296"/>
            <ac:spMk id="76" creationId="{D3FFFA32-D9F4-4AF9-A025-CD128AC85E32}"/>
          </ac:spMkLst>
        </pc:spChg>
        <pc:spChg chg="add del">
          <ac:chgData name="Leigh Cowlishaw" userId="1e17c1bf8faaf141" providerId="LiveId" clId="{B59970E0-1B84-42A7-9736-AD1B172F3546}" dt="2020-06-12T05:33:44.972" v="524" actId="26606"/>
          <ac:spMkLst>
            <pc:docMk/>
            <pc:sldMk cId="4054170732" sldId="296"/>
            <ac:spMk id="85" creationId="{3B854194-185D-494D-905C-7C7CB2E30F6E}"/>
          </ac:spMkLst>
        </pc:spChg>
        <pc:spChg chg="add del">
          <ac:chgData name="Leigh Cowlishaw" userId="1e17c1bf8faaf141" providerId="LiveId" clId="{B59970E0-1B84-42A7-9736-AD1B172F3546}" dt="2020-06-12T05:33:44.972" v="524" actId="26606"/>
          <ac:spMkLst>
            <pc:docMk/>
            <pc:sldMk cId="4054170732" sldId="296"/>
            <ac:spMk id="87" creationId="{B4F5FA0D-0104-4987-8241-EFF7C85B88DE}"/>
          </ac:spMkLst>
        </pc:spChg>
        <pc:spChg chg="add">
          <ac:chgData name="Leigh Cowlishaw" userId="1e17c1bf8faaf141" providerId="LiveId" clId="{B59970E0-1B84-42A7-9736-AD1B172F3546}" dt="2020-06-12T05:33:44.972" v="524" actId="26606"/>
          <ac:spMkLst>
            <pc:docMk/>
            <pc:sldMk cId="4054170732" sldId="296"/>
            <ac:spMk id="94" creationId="{B164D969-46F1-44FC-B488-3FA68C67756D}"/>
          </ac:spMkLst>
        </pc:spChg>
        <pc:spChg chg="add">
          <ac:chgData name="Leigh Cowlishaw" userId="1e17c1bf8faaf141" providerId="LiveId" clId="{B59970E0-1B84-42A7-9736-AD1B172F3546}" dt="2020-06-12T05:33:44.972" v="524" actId="26606"/>
          <ac:spMkLst>
            <pc:docMk/>
            <pc:sldMk cId="4054170732" sldId="296"/>
            <ac:spMk id="100" creationId="{9E0A01E6-95B9-424D-93AE-19F4928DFD40}"/>
          </ac:spMkLst>
        </pc:spChg>
        <pc:grpChg chg="add del">
          <ac:chgData name="Leigh Cowlishaw" userId="1e17c1bf8faaf141" providerId="LiveId" clId="{B59970E0-1B84-42A7-9736-AD1B172F3546}" dt="2020-06-12T05:32:30.096" v="404" actId="26606"/>
          <ac:grpSpMkLst>
            <pc:docMk/>
            <pc:sldMk cId="4054170732" sldId="296"/>
            <ac:grpSpMk id="32" creationId="{117AB195-E690-4959-B435-3BC469C2CA48}"/>
          </ac:grpSpMkLst>
        </pc:grpChg>
        <pc:grpChg chg="add del">
          <ac:chgData name="Leigh Cowlishaw" userId="1e17c1bf8faaf141" providerId="LiveId" clId="{B59970E0-1B84-42A7-9736-AD1B172F3546}" dt="2020-06-12T05:32:30.096" v="404" actId="26606"/>
          <ac:grpSpMkLst>
            <pc:docMk/>
            <pc:sldMk cId="4054170732" sldId="296"/>
            <ac:grpSpMk id="46" creationId="{9D9672DB-F953-4898-9C52-03A164FADEDC}"/>
          </ac:grpSpMkLst>
        </pc:grpChg>
        <pc:grpChg chg="add del">
          <ac:chgData name="Leigh Cowlishaw" userId="1e17c1bf8faaf141" providerId="LiveId" clId="{B59970E0-1B84-42A7-9736-AD1B172F3546}" dt="2020-06-12T05:32:49.130" v="432" actId="26606"/>
          <ac:grpSpMkLst>
            <pc:docMk/>
            <pc:sldMk cId="4054170732" sldId="296"/>
            <ac:grpSpMk id="78" creationId="{2823A416-999C-4FA3-A853-0AE48404B5D7}"/>
          </ac:grpSpMkLst>
        </pc:grpChg>
        <pc:picChg chg="del">
          <ac:chgData name="Leigh Cowlishaw" userId="1e17c1bf8faaf141" providerId="LiveId" clId="{B59970E0-1B84-42A7-9736-AD1B172F3546}" dt="2020-06-12T05:31:52.353" v="400" actId="26606"/>
          <ac:picMkLst>
            <pc:docMk/>
            <pc:sldMk cId="4054170732" sldId="296"/>
            <ac:picMk id="12" creationId="{39647E21-5366-4638-AC97-D8CD4111EB57}"/>
          </ac:picMkLst>
        </pc:picChg>
        <pc:picChg chg="add del">
          <ac:chgData name="Leigh Cowlishaw" userId="1e17c1bf8faaf141" providerId="LiveId" clId="{B59970E0-1B84-42A7-9736-AD1B172F3546}" dt="2020-06-12T05:32:16.439" v="402" actId="26606"/>
          <ac:picMkLst>
            <pc:docMk/>
            <pc:sldMk cId="4054170732" sldId="296"/>
            <ac:picMk id="21" creationId="{39647E21-5366-4638-AC97-D8CD4111EB57}"/>
          </ac:picMkLst>
        </pc:picChg>
        <pc:picChg chg="add del">
          <ac:chgData name="Leigh Cowlishaw" userId="1e17c1bf8faaf141" providerId="LiveId" clId="{B59970E0-1B84-42A7-9736-AD1B172F3546}" dt="2020-06-12T05:33:44.972" v="524" actId="26606"/>
          <ac:picMkLst>
            <pc:docMk/>
            <pc:sldMk cId="4054170732" sldId="296"/>
            <ac:picMk id="89" creationId="{2897127E-6CEF-446C-BE87-93B7C46E49D1}"/>
          </ac:picMkLst>
        </pc:picChg>
        <pc:picChg chg="add">
          <ac:chgData name="Leigh Cowlishaw" userId="1e17c1bf8faaf141" providerId="LiveId" clId="{B59970E0-1B84-42A7-9736-AD1B172F3546}" dt="2020-06-12T05:33:44.972" v="524" actId="26606"/>
          <ac:picMkLst>
            <pc:docMk/>
            <pc:sldMk cId="4054170732" sldId="296"/>
            <ac:picMk id="96" creationId="{F3003D4E-E9FF-4669-90E7-7CED081587F1}"/>
          </ac:picMkLst>
        </pc:picChg>
        <pc:picChg chg="add">
          <ac:chgData name="Leigh Cowlishaw" userId="1e17c1bf8faaf141" providerId="LiveId" clId="{B59970E0-1B84-42A7-9736-AD1B172F3546}" dt="2020-06-12T05:33:44.972" v="524" actId="26606"/>
          <ac:picMkLst>
            <pc:docMk/>
            <pc:sldMk cId="4054170732" sldId="296"/>
            <ac:picMk id="98" creationId="{A7D98261-3895-4FB5-B9CE-26FAF635730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ABD658-231E-43F8-8468-8681624DDCA9}" type="doc">
      <dgm:prSet loTypeId="urn:microsoft.com/office/officeart/2005/8/layout/vList2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B971889-55FB-453E-AE61-5715752CD0C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Over 1,400 Hotels/Venues are in the process of being accredited:</a:t>
          </a:r>
          <a:endParaRPr lang="en-US"/>
        </a:p>
      </dgm:t>
    </dgm:pt>
    <dgm:pt modelId="{7A6F7D5A-6E1C-4A09-A91C-2BC48CE14FC0}" type="parTrans" cxnId="{B3EB0CBD-294C-4337-B2B7-2D855403126C}">
      <dgm:prSet/>
      <dgm:spPr/>
      <dgm:t>
        <a:bodyPr/>
        <a:lstStyle/>
        <a:p>
          <a:endParaRPr lang="en-US"/>
        </a:p>
      </dgm:t>
    </dgm:pt>
    <dgm:pt modelId="{9CFC37A3-C02D-4E69-A41C-09D01637E7AF}" type="sibTrans" cxnId="{B3EB0CBD-294C-4337-B2B7-2D855403126C}">
      <dgm:prSet/>
      <dgm:spPr/>
      <dgm:t>
        <a:bodyPr/>
        <a:lstStyle/>
        <a:p>
          <a:endParaRPr lang="en-US"/>
        </a:p>
      </dgm:t>
    </dgm:pt>
    <dgm:pt modelId="{DA96B5B7-2627-4423-869B-8447F27B9EB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4 groups have now signed up</a:t>
          </a:r>
          <a:endParaRPr lang="en-US"/>
        </a:p>
      </dgm:t>
    </dgm:pt>
    <dgm:pt modelId="{A3CC9688-86ED-451F-9FFC-293EB6525D84}" type="parTrans" cxnId="{F952CC5C-CA13-4489-B12F-555CB91AD78E}">
      <dgm:prSet/>
      <dgm:spPr/>
      <dgm:t>
        <a:bodyPr/>
        <a:lstStyle/>
        <a:p>
          <a:endParaRPr lang="en-US"/>
        </a:p>
      </dgm:t>
    </dgm:pt>
    <dgm:pt modelId="{4ABD538B-E009-4139-B2F1-00B4A0A94C80}" type="sibTrans" cxnId="{F952CC5C-CA13-4489-B12F-555CB91AD78E}">
      <dgm:prSet/>
      <dgm:spPr/>
      <dgm:t>
        <a:bodyPr/>
        <a:lstStyle/>
        <a:p>
          <a:endParaRPr lang="en-US"/>
        </a:p>
      </dgm:t>
    </dgm:pt>
    <dgm:pt modelId="{CA5DC4B3-A361-44C2-A475-C06B142C7AE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83 independents have now signed up</a:t>
          </a:r>
          <a:endParaRPr lang="en-US"/>
        </a:p>
      </dgm:t>
    </dgm:pt>
    <dgm:pt modelId="{04646DB5-854C-4F31-A215-00563778B874}" type="parTrans" cxnId="{19FF4613-373B-41B2-900C-8657BFEF8C5D}">
      <dgm:prSet/>
      <dgm:spPr/>
      <dgm:t>
        <a:bodyPr/>
        <a:lstStyle/>
        <a:p>
          <a:endParaRPr lang="en-US"/>
        </a:p>
      </dgm:t>
    </dgm:pt>
    <dgm:pt modelId="{B0840A27-9EB2-47A3-9FAE-037133318AE3}" type="sibTrans" cxnId="{19FF4613-373B-41B2-900C-8657BFEF8C5D}">
      <dgm:prSet/>
      <dgm:spPr/>
      <dgm:t>
        <a:bodyPr/>
        <a:lstStyle/>
        <a:p>
          <a:endParaRPr lang="en-US"/>
        </a:p>
      </dgm:t>
    </dgm:pt>
    <dgm:pt modelId="{CC870CE2-5BF1-4040-973E-129FCD6B50A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At least 20 HBAA members are currently going through the sign up process</a:t>
          </a:r>
          <a:endParaRPr lang="en-US"/>
        </a:p>
      </dgm:t>
    </dgm:pt>
    <dgm:pt modelId="{657AA268-87A8-4692-83B6-E24129F607D8}" type="parTrans" cxnId="{8715F8EB-FEEE-480E-9ABE-FCC728C5104F}">
      <dgm:prSet/>
      <dgm:spPr/>
      <dgm:t>
        <a:bodyPr/>
        <a:lstStyle/>
        <a:p>
          <a:endParaRPr lang="en-US"/>
        </a:p>
      </dgm:t>
    </dgm:pt>
    <dgm:pt modelId="{07858DAD-4518-4E4D-A2F4-CF8CE53E604E}" type="sibTrans" cxnId="{8715F8EB-FEEE-480E-9ABE-FCC728C5104F}">
      <dgm:prSet/>
      <dgm:spPr/>
      <dgm:t>
        <a:bodyPr/>
        <a:lstStyle/>
        <a:p>
          <a:endParaRPr lang="en-US"/>
        </a:p>
      </dgm:t>
    </dgm:pt>
    <dgm:pt modelId="{9C6FFC68-90FA-4E2C-AE70-C8EC79EE01D8}" type="pres">
      <dgm:prSet presAssocID="{C1ABD658-231E-43F8-8468-8681624DDC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502591-200A-4C5B-A670-4A3C743CD86E}" type="pres">
      <dgm:prSet presAssocID="{4B971889-55FB-453E-AE61-5715752CD0C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DC8CFF-ED45-4ECA-9083-573B662FDB2B}" type="pres">
      <dgm:prSet presAssocID="{9CFC37A3-C02D-4E69-A41C-09D01637E7AF}" presName="spacer" presStyleCnt="0"/>
      <dgm:spPr/>
    </dgm:pt>
    <dgm:pt modelId="{E959C18E-1E3B-43B6-A7DD-E4F7EB58CB33}" type="pres">
      <dgm:prSet presAssocID="{DA96B5B7-2627-4423-869B-8447F27B9EB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2F1782-0CD3-4D99-AA41-8F4517F71063}" type="pres">
      <dgm:prSet presAssocID="{4ABD538B-E009-4139-B2F1-00B4A0A94C80}" presName="spacer" presStyleCnt="0"/>
      <dgm:spPr/>
    </dgm:pt>
    <dgm:pt modelId="{9291ADFB-3C4D-4BA5-9201-A5971798548A}" type="pres">
      <dgm:prSet presAssocID="{CA5DC4B3-A361-44C2-A475-C06B142C7AE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6BB896-A3BB-42B4-83E5-23CDF1712576}" type="pres">
      <dgm:prSet presAssocID="{B0840A27-9EB2-47A3-9FAE-037133318AE3}" presName="spacer" presStyleCnt="0"/>
      <dgm:spPr/>
    </dgm:pt>
    <dgm:pt modelId="{C2828A7D-6045-4155-B869-ADB67EE95EDF}" type="pres">
      <dgm:prSet presAssocID="{CC870CE2-5BF1-4040-973E-129FCD6B50A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2263051-2AFF-4634-B93F-2B7797A5B7EE}" type="presOf" srcId="{C1ABD658-231E-43F8-8468-8681624DDCA9}" destId="{9C6FFC68-90FA-4E2C-AE70-C8EC79EE01D8}" srcOrd="0" destOrd="0" presId="urn:microsoft.com/office/officeart/2005/8/layout/vList2"/>
    <dgm:cxn modelId="{19FF4613-373B-41B2-900C-8657BFEF8C5D}" srcId="{C1ABD658-231E-43F8-8468-8681624DDCA9}" destId="{CA5DC4B3-A361-44C2-A475-C06B142C7AE0}" srcOrd="2" destOrd="0" parTransId="{04646DB5-854C-4F31-A215-00563778B874}" sibTransId="{B0840A27-9EB2-47A3-9FAE-037133318AE3}"/>
    <dgm:cxn modelId="{B3EB0CBD-294C-4337-B2B7-2D855403126C}" srcId="{C1ABD658-231E-43F8-8468-8681624DDCA9}" destId="{4B971889-55FB-453E-AE61-5715752CD0CF}" srcOrd="0" destOrd="0" parTransId="{7A6F7D5A-6E1C-4A09-A91C-2BC48CE14FC0}" sibTransId="{9CFC37A3-C02D-4E69-A41C-09D01637E7AF}"/>
    <dgm:cxn modelId="{03642448-6AB9-4A3D-9FA1-E43FD8325017}" type="presOf" srcId="{DA96B5B7-2627-4423-869B-8447F27B9EB1}" destId="{E959C18E-1E3B-43B6-A7DD-E4F7EB58CB33}" srcOrd="0" destOrd="0" presId="urn:microsoft.com/office/officeart/2005/8/layout/vList2"/>
    <dgm:cxn modelId="{8715F8EB-FEEE-480E-9ABE-FCC728C5104F}" srcId="{C1ABD658-231E-43F8-8468-8681624DDCA9}" destId="{CC870CE2-5BF1-4040-973E-129FCD6B50AC}" srcOrd="3" destOrd="0" parTransId="{657AA268-87A8-4692-83B6-E24129F607D8}" sibTransId="{07858DAD-4518-4E4D-A2F4-CF8CE53E604E}"/>
    <dgm:cxn modelId="{7DA9B477-9B45-4D9C-A2CE-1326AAB7E6B3}" type="presOf" srcId="{4B971889-55FB-453E-AE61-5715752CD0CF}" destId="{EC502591-200A-4C5B-A670-4A3C743CD86E}" srcOrd="0" destOrd="0" presId="urn:microsoft.com/office/officeart/2005/8/layout/vList2"/>
    <dgm:cxn modelId="{7FA105A4-DCD2-4B5D-A2EC-FF8561BD1B87}" type="presOf" srcId="{CA5DC4B3-A361-44C2-A475-C06B142C7AE0}" destId="{9291ADFB-3C4D-4BA5-9201-A5971798548A}" srcOrd="0" destOrd="0" presId="urn:microsoft.com/office/officeart/2005/8/layout/vList2"/>
    <dgm:cxn modelId="{DC40D5D0-D6F5-48EB-AC16-0C0B1E42A838}" type="presOf" srcId="{CC870CE2-5BF1-4040-973E-129FCD6B50AC}" destId="{C2828A7D-6045-4155-B869-ADB67EE95EDF}" srcOrd="0" destOrd="0" presId="urn:microsoft.com/office/officeart/2005/8/layout/vList2"/>
    <dgm:cxn modelId="{F952CC5C-CA13-4489-B12F-555CB91AD78E}" srcId="{C1ABD658-231E-43F8-8468-8681624DDCA9}" destId="{DA96B5B7-2627-4423-869B-8447F27B9EB1}" srcOrd="1" destOrd="0" parTransId="{A3CC9688-86ED-451F-9FFC-293EB6525D84}" sibTransId="{4ABD538B-E009-4139-B2F1-00B4A0A94C80}"/>
    <dgm:cxn modelId="{399C6A91-5413-4574-B60B-B81CAC5EAE2D}" type="presParOf" srcId="{9C6FFC68-90FA-4E2C-AE70-C8EC79EE01D8}" destId="{EC502591-200A-4C5B-A670-4A3C743CD86E}" srcOrd="0" destOrd="0" presId="urn:microsoft.com/office/officeart/2005/8/layout/vList2"/>
    <dgm:cxn modelId="{37F19F1B-7A18-46A8-8B98-97A90B7F353B}" type="presParOf" srcId="{9C6FFC68-90FA-4E2C-AE70-C8EC79EE01D8}" destId="{FADC8CFF-ED45-4ECA-9083-573B662FDB2B}" srcOrd="1" destOrd="0" presId="urn:microsoft.com/office/officeart/2005/8/layout/vList2"/>
    <dgm:cxn modelId="{B75F6F22-ED88-4119-BE72-6BA9E9AB9957}" type="presParOf" srcId="{9C6FFC68-90FA-4E2C-AE70-C8EC79EE01D8}" destId="{E959C18E-1E3B-43B6-A7DD-E4F7EB58CB33}" srcOrd="2" destOrd="0" presId="urn:microsoft.com/office/officeart/2005/8/layout/vList2"/>
    <dgm:cxn modelId="{A9B0E2DD-33E3-48BC-ACC7-5813C8B733D5}" type="presParOf" srcId="{9C6FFC68-90FA-4E2C-AE70-C8EC79EE01D8}" destId="{1C2F1782-0CD3-4D99-AA41-8F4517F71063}" srcOrd="3" destOrd="0" presId="urn:microsoft.com/office/officeart/2005/8/layout/vList2"/>
    <dgm:cxn modelId="{14BCFEE8-25B4-41F4-8E80-FC24242FF18C}" type="presParOf" srcId="{9C6FFC68-90FA-4E2C-AE70-C8EC79EE01D8}" destId="{9291ADFB-3C4D-4BA5-9201-A5971798548A}" srcOrd="4" destOrd="0" presId="urn:microsoft.com/office/officeart/2005/8/layout/vList2"/>
    <dgm:cxn modelId="{F2924C6F-78A8-4FAC-91B9-C5A02650923A}" type="presParOf" srcId="{9C6FFC68-90FA-4E2C-AE70-C8EC79EE01D8}" destId="{1F6BB896-A3BB-42B4-83E5-23CDF1712576}" srcOrd="5" destOrd="0" presId="urn:microsoft.com/office/officeart/2005/8/layout/vList2"/>
    <dgm:cxn modelId="{FFAB2AA3-E5C3-48A7-9F0B-DEB0EB81C41A}" type="presParOf" srcId="{9C6FFC68-90FA-4E2C-AE70-C8EC79EE01D8}" destId="{C2828A7D-6045-4155-B869-ADB67EE95ED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02591-200A-4C5B-A670-4A3C743CD86E}">
      <dsp:nvSpPr>
        <dsp:cNvPr id="0" name=""/>
        <dsp:cNvSpPr/>
      </dsp:nvSpPr>
      <dsp:spPr>
        <a:xfrm>
          <a:off x="0" y="1644"/>
          <a:ext cx="4977578" cy="865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2000" kern="1200"/>
            <a:t>Over 1,400 Hotels/Venues are in the process of being accredited:</a:t>
          </a:r>
          <a:endParaRPr lang="en-US" sz="2000" kern="1200"/>
        </a:p>
      </dsp:txBody>
      <dsp:txXfrm>
        <a:off x="42265" y="43909"/>
        <a:ext cx="4893048" cy="781270"/>
      </dsp:txXfrm>
    </dsp:sp>
    <dsp:sp modelId="{E959C18E-1E3B-43B6-A7DD-E4F7EB58CB33}">
      <dsp:nvSpPr>
        <dsp:cNvPr id="0" name=""/>
        <dsp:cNvSpPr/>
      </dsp:nvSpPr>
      <dsp:spPr>
        <a:xfrm>
          <a:off x="0" y="925044"/>
          <a:ext cx="4977578" cy="865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2000" kern="1200"/>
            <a:t>4 groups have now signed up</a:t>
          </a:r>
          <a:endParaRPr lang="en-US" sz="2000" kern="1200"/>
        </a:p>
      </dsp:txBody>
      <dsp:txXfrm>
        <a:off x="42265" y="967309"/>
        <a:ext cx="4893048" cy="781270"/>
      </dsp:txXfrm>
    </dsp:sp>
    <dsp:sp modelId="{9291ADFB-3C4D-4BA5-9201-A5971798548A}">
      <dsp:nvSpPr>
        <dsp:cNvPr id="0" name=""/>
        <dsp:cNvSpPr/>
      </dsp:nvSpPr>
      <dsp:spPr>
        <a:xfrm>
          <a:off x="0" y="1848444"/>
          <a:ext cx="4977578" cy="865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2000" kern="1200"/>
            <a:t>83 independents have now signed up</a:t>
          </a:r>
          <a:endParaRPr lang="en-US" sz="2000" kern="1200"/>
        </a:p>
      </dsp:txBody>
      <dsp:txXfrm>
        <a:off x="42265" y="1890709"/>
        <a:ext cx="4893048" cy="781270"/>
      </dsp:txXfrm>
    </dsp:sp>
    <dsp:sp modelId="{C2828A7D-6045-4155-B869-ADB67EE95EDF}">
      <dsp:nvSpPr>
        <dsp:cNvPr id="0" name=""/>
        <dsp:cNvSpPr/>
      </dsp:nvSpPr>
      <dsp:spPr>
        <a:xfrm>
          <a:off x="0" y="2771844"/>
          <a:ext cx="4977578" cy="865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2000" kern="1200"/>
            <a:t>At least 20 HBAA members are currently going through the sign up process</a:t>
          </a:r>
          <a:endParaRPr lang="en-US" sz="2000" kern="1200"/>
        </a:p>
      </dsp:txBody>
      <dsp:txXfrm>
        <a:off x="42265" y="2814109"/>
        <a:ext cx="4893048" cy="781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C5408-2C58-C749-9E90-77B0E8EF3D59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55C28-67B3-DD48-AA24-DE5B867F2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50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Brand from the agency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55C28-67B3-DD48-AA24-DE5B867F2B8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36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Brand from the agency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55C28-67B3-DD48-AA24-DE5B867F2B8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48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Brand from the agency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55C28-67B3-DD48-AA24-DE5B867F2B8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8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55C28-67B3-DD48-AA24-DE5B867F2B8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46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55C28-67B3-DD48-AA24-DE5B867F2B8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7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55C28-67B3-DD48-AA24-DE5B867F2B8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73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55C28-67B3-DD48-AA24-DE5B867F2B8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36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55C28-67B3-DD48-AA24-DE5B867F2B8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01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55C28-67B3-DD48-AA24-DE5B867F2B8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53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55C28-67B3-DD48-AA24-DE5B867F2B8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4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42C9B4-201C-7B4D-813D-07770DA68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2C3852-47BA-EE4C-9BCD-64993FE9D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F76F38-158C-7140-A4AB-E1398943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7FBD-34E8-F545-AAC6-1CE4FF1281D2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A73CA1-1D34-BE4A-B562-8DB1FF1B5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A41408-7F85-7945-9813-EA64E10D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B16D-0832-E545-BBE4-7209C6132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8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65DA1-1477-6048-B997-9361B8D97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74B0EB-7DD1-2049-825C-B1A90FD74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62E56A-1430-274A-A133-34CFBD934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7FBD-34E8-F545-AAC6-1CE4FF1281D2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6050FE-DB88-3E41-82F8-0A4D5E712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1ABEEE-9D3A-8C44-A0F1-C55FCD15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B16D-0832-E545-BBE4-7209C6132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B8B687E-6374-1A4A-94E4-86983AF34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8A62A8-0DCD-C741-9878-2F5043B33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474AA2-BD4C-0843-B9C1-C841B2CC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7FBD-34E8-F545-AAC6-1CE4FF1281D2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7564D2-305B-A94B-A571-D7E71139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AE61F1-9CA2-D24F-9B0D-0794DE09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B16D-0832-E545-BBE4-7209C6132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0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0CD944-D9EF-3A45-8DB3-5AE9C6FF9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1A5C08-F282-384F-A23E-E746140DB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736894-61A4-EC4E-9F5F-EE98EF0A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7FBD-34E8-F545-AAC6-1CE4FF1281D2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24A8C0-487F-6B4B-9437-127D505F5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7A03C8-847E-C141-BD3F-6E5D47E1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B16D-0832-E545-BBE4-7209C6132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5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88586D-2D71-E246-A840-C3C283B1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F3F0FC-7590-2E4F-8600-52506E015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4325DC-981D-BC46-8553-7263A14A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7FBD-34E8-F545-AAC6-1CE4FF1281D2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82AAF3-637F-5341-9BF9-FF6E02271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941505-430E-1E4C-8905-5A9761A8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B16D-0832-E545-BBE4-7209C6132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39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186269-C7A3-1746-8646-40F3DB3C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E11537-76E3-DC4E-9CEE-193B49F48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4BC6BA-41A9-3145-92AC-45B94BB3F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F44E3C-445D-194A-87A5-6B77558D1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7FBD-34E8-F545-AAC6-1CE4FF1281D2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76283C-DFA2-E94C-A7A5-6D6755151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3716AD-CC3A-C44A-918B-79831474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B16D-0832-E545-BBE4-7209C6132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4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B9A00-E25D-1248-BCFE-089F27A5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C5A8EA-798C-AF48-8297-9B2D1474A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06C8DF-57DA-D44B-A222-29E98C212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F17F4D-A2D6-2547-BD1D-6B775B0E6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68EE304-9690-B043-B0B0-5C7098874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0CDB5B1-C64B-B748-BA62-63407B10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7FBD-34E8-F545-AAC6-1CE4FF1281D2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82EFFE9-613E-2C46-BBD5-1315CF1B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01BD271-E978-1148-963B-4D8613CD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B16D-0832-E545-BBE4-7209C6132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37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B617CF-28E4-5E41-9238-54F8ED924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C631E5D-09EE-CD45-A593-6A9AF9E9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7FBD-34E8-F545-AAC6-1CE4FF1281D2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3E83B46-08D8-2141-A55B-6E12F503F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D0F8FDF-CEB3-BF4C-B34A-6DC25CE4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B16D-0832-E545-BBE4-7209C6132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8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CE22B63-1D3F-C34B-954B-5264AD065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7FBD-34E8-F545-AAC6-1CE4FF1281D2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C891767-5431-F542-AD7D-93DE1A107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60021D-3BE1-DC48-8FCE-B4C29BB27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B16D-0832-E545-BBE4-7209C6132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77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CCBEF2-9212-B748-BDC2-6BABE265C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58FE61-2400-3B42-9DD6-777957D89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CEC013-FA41-FD4B-AC15-CD60C0551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24315C-C88D-4140-9CF4-37E443A2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7FBD-34E8-F545-AAC6-1CE4FF1281D2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17DA6F-84D4-264A-AA0F-A7C6833C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F4426E-E3D2-704E-BCF1-C138F4B8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B16D-0832-E545-BBE4-7209C6132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76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30A3B1-1D63-5B41-B8D3-BBDAF0E2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A719BBA-BE9D-2840-8C2D-ECDAF367B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297193-9CBC-C949-8E49-75E5A205B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BEA1F8-5BE2-0147-B283-BFD9A6E0A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7FBD-34E8-F545-AAC6-1CE4FF1281D2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33BBF7-A938-C344-A811-52061BE6C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F62A61-E6A3-5A4D-A5F4-7493B4BD9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B16D-0832-E545-BBE4-7209C6132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48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A7265A2-C789-C346-BE4D-0893D4FB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E8C6FB-7174-3549-8853-BFF958052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90A107-D49D-1241-8BEA-35A80DF4D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77FBD-34E8-F545-AAC6-1CE4FF1281D2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80DEBC-91AD-B849-A555-B92F58254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A1B079-137D-9143-8DC0-8F00E9969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6B16D-0832-E545-BBE4-7209C6132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0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qualityintourism.com/quality-assessment/safe-clean-and-lega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qualityintourism.com/" TargetMode="External"/><Relationship Id="rId5" Type="http://schemas.openxmlformats.org/officeDocument/2006/relationships/hyperlink" Target="https://www.hbaa.org.uk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xmlns="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381635-0CC2-4F43-9A5E-AF2E40111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49" y="3169040"/>
            <a:ext cx="3661831" cy="5401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5A301C-0D01-4104-9054-E0064B29A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876" y="738620"/>
            <a:ext cx="6252004" cy="53223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hlinkClick r:id="rId5"/>
              </a:rPr>
              <a:t>HBAA</a:t>
            </a:r>
            <a:r>
              <a:rPr lang="en-GB" sz="1800" dirty="0">
                <a:solidFill>
                  <a:srgbClr val="000000"/>
                </a:solidFill>
              </a:rPr>
              <a:t> is an Association that we are a proud member of. </a:t>
            </a: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</a:rPr>
              <a:t>HBAA represents the Business Events, Accommodation and Meetings sector.</a:t>
            </a: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</a:rPr>
              <a:t>In May 2020 they launched a major initiative to support the kick start industry in post pandemic recovery, with a partnership with a C-19 cleaning Accreditation scheme.</a:t>
            </a: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</a:rPr>
              <a:t>This partnership is in collaboration with </a:t>
            </a:r>
            <a:r>
              <a:rPr lang="en-GB" sz="1800" u="sng" dirty="0">
                <a:solidFill>
                  <a:srgbClr val="000000"/>
                </a:solidFill>
                <a:hlinkClick r:id="rId6"/>
              </a:rPr>
              <a:t>Quality in Tourism</a:t>
            </a:r>
            <a:r>
              <a:rPr lang="en-GB" sz="1800" dirty="0">
                <a:solidFill>
                  <a:srgbClr val="000000"/>
                </a:solidFill>
              </a:rPr>
              <a:t>¹ (QT); which promote its </a:t>
            </a:r>
            <a:r>
              <a:rPr lang="en-GB" sz="1800" u="sng" dirty="0">
                <a:solidFill>
                  <a:srgbClr val="000000"/>
                </a:solidFill>
                <a:hlinkClick r:id="rId7"/>
              </a:rPr>
              <a:t>‘Safe, Clean &amp; Legal™’</a:t>
            </a:r>
            <a:r>
              <a:rPr lang="en-GB" sz="1800" dirty="0">
                <a:solidFill>
                  <a:srgbClr val="000000"/>
                </a:solidFill>
              </a:rPr>
              <a:t> Accreditation as a recognised industry standard of hygiene and cleanliness for Hotels/Venues, including Covid-19 protocols. </a:t>
            </a: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</a:rPr>
              <a:t>The objective is to provide a consistent cleaning standard and promote customer confidence amongst delegates, guest/delegates, agencies, staff and employers.</a:t>
            </a:r>
          </a:p>
          <a:p>
            <a:pPr marL="0" indent="0">
              <a:buNone/>
            </a:pPr>
            <a:endParaRPr lang="en-GB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4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B164D969-46F1-44FC-B488-3FA68C6775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707"/>
            <a:ext cx="12188952" cy="665629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F3003D4E-E9FF-4669-90E7-7CED081587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7101"/>
          <a:stretch/>
        </p:blipFill>
        <p:spPr>
          <a:xfrm flipV="1">
            <a:off x="2" y="1"/>
            <a:ext cx="12191999" cy="1878950"/>
          </a:xfrm>
          <a:custGeom>
            <a:avLst/>
            <a:gdLst>
              <a:gd name="connsiteX0" fmla="*/ 0 w 12191999"/>
              <a:gd name="connsiteY0" fmla="*/ 1878950 h 1878950"/>
              <a:gd name="connsiteX1" fmla="*/ 12191999 w 12191999"/>
              <a:gd name="connsiteY1" fmla="*/ 1878950 h 1878950"/>
              <a:gd name="connsiteX2" fmla="*/ 12191999 w 12191999"/>
              <a:gd name="connsiteY2" fmla="*/ 0 h 1878950"/>
              <a:gd name="connsiteX3" fmla="*/ 0 w 12191999"/>
              <a:gd name="connsiteY3" fmla="*/ 0 h 187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878950">
                <a:moveTo>
                  <a:pt x="0" y="1878950"/>
                </a:moveTo>
                <a:lnTo>
                  <a:pt x="12191999" y="187895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A7D98261-3895-4FB5-B9CE-26FAF63573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914024"/>
            <a:ext cx="12191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84AC54-37C5-499B-803D-55FA8E37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61" y="1401859"/>
            <a:ext cx="3510845" cy="40542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Any Questions, please contact XXX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C49904-F092-4BA3-9701-A2E6F9FB414C}"/>
              </a:ext>
            </a:extLst>
          </p:cNvPr>
          <p:cNvSpPr txBox="1"/>
          <p:nvPr/>
        </p:nvSpPr>
        <p:spPr>
          <a:xfrm>
            <a:off x="5257800" y="1553134"/>
            <a:ext cx="6128539" cy="3751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200" dirty="0">
                <a:solidFill>
                  <a:srgbClr val="FFFFFF"/>
                </a:solidFill>
              </a:rPr>
              <a:t>We are encouraging all of our customers to include Safe, Clean and Legal™ Accredited Hotels/Venues within their RFPs, and selection criteria and request that their employees also mirror this request.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200" dirty="0">
                <a:solidFill>
                  <a:srgbClr val="FFFFFF"/>
                </a:solidFill>
              </a:rPr>
              <a:t>This provides consistency, assurances and a </a:t>
            </a:r>
            <a:r>
              <a:rPr lang="en-US" sz="2200" dirty="0" err="1">
                <a:solidFill>
                  <a:srgbClr val="FFFFFF"/>
                </a:solidFill>
              </a:rPr>
              <a:t>recognised</a:t>
            </a:r>
            <a:r>
              <a:rPr lang="en-US" sz="2200" dirty="0">
                <a:solidFill>
                  <a:srgbClr val="FFFFFF"/>
                </a:solidFill>
              </a:rPr>
              <a:t> standard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9E0A01E6-95B9-424D-93AE-19F4928DFD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044454"/>
            <a:ext cx="12188952" cy="813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7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ACE79E-66D8-485B-85D0-CBAA7E37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Accreditation stats (as of 11 June 2020)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xmlns="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BCDC169-BC07-4DC3-BB35-3BCDC536C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49" y="3169040"/>
            <a:ext cx="3661831" cy="540119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58D1449A-026F-419D-B236-C09836C93A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780613"/>
              </p:ext>
            </p:extLst>
          </p:nvPr>
        </p:nvGraphicFramePr>
        <p:xfrm>
          <a:off x="6090574" y="2421682"/>
          <a:ext cx="4977578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5918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A2BABF7-4B18-CC42-99F9-B54E4269F222}"/>
              </a:ext>
            </a:extLst>
          </p:cNvPr>
          <p:cNvSpPr/>
          <p:nvPr/>
        </p:nvSpPr>
        <p:spPr>
          <a:xfrm>
            <a:off x="5791200" y="0"/>
            <a:ext cx="6400799" cy="6138000"/>
          </a:xfrm>
          <a:prstGeom prst="rect">
            <a:avLst/>
          </a:prstGeom>
          <a:solidFill>
            <a:srgbClr val="9CA5A7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AB79BF-1302-1F49-B368-09DC84631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2293200" cy="63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FFEAB91-AEFB-DF45-A690-7FD9B0D76B6A}"/>
              </a:ext>
            </a:extLst>
          </p:cNvPr>
          <p:cNvSpPr txBox="1"/>
          <p:nvPr/>
        </p:nvSpPr>
        <p:spPr>
          <a:xfrm>
            <a:off x="359999" y="1350000"/>
            <a:ext cx="5071201" cy="35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b="1" dirty="0">
                <a:solidFill>
                  <a:srgbClr val="E05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Safe, Clean and Legal™</a:t>
            </a:r>
          </a:p>
          <a:p>
            <a:endParaRPr lang="en-GB" sz="400" b="1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05729"/>
              </a:buClr>
            </a:pPr>
            <a:r>
              <a:rPr lang="en-GB" sz="13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Safe, Clean &amp; Legal™ uses EHO approved protocols, as well as all other mandatory regulatory requirements, to independently assess and grade businesses as safe and compliant.</a:t>
            </a:r>
          </a:p>
          <a:p>
            <a:pPr>
              <a:buClr>
                <a:srgbClr val="E05729"/>
              </a:buClr>
            </a:pPr>
            <a:endParaRPr lang="en-GB" sz="13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05729"/>
              </a:buClr>
            </a:pPr>
            <a:r>
              <a:rPr lang="en-GB" sz="13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been ratified by the Secretary of State and validated through a Primary Authority Partnership with Cornwall Council, and has been updated to include specific COVID-19 cleaning  protocols.</a:t>
            </a:r>
          </a:p>
          <a:p>
            <a:pPr>
              <a:buClr>
                <a:srgbClr val="E05729"/>
              </a:buClr>
            </a:pPr>
            <a:endParaRPr lang="en-GB" sz="13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05729"/>
              </a:buClr>
            </a:pPr>
            <a:r>
              <a:rPr lang="en-GB" sz="1300" b="1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the scheme includes COVID-19 cleaning protocols which inspire guest confidence, it has in fact been running since 2018, ensuring that this is a robust, tested and credible system for accreditation.</a:t>
            </a:r>
            <a:endParaRPr lang="en-US" sz="1300" b="1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DCBA076-6C37-7341-BE41-83347210C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227" y="491368"/>
            <a:ext cx="5692773" cy="577263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05C805C-3F5E-2641-8A16-9D7A9136302A}"/>
              </a:ext>
            </a:extLst>
          </p:cNvPr>
          <p:cNvSpPr/>
          <p:nvPr/>
        </p:nvSpPr>
        <p:spPr>
          <a:xfrm>
            <a:off x="0" y="6138000"/>
            <a:ext cx="12191999" cy="720000"/>
          </a:xfrm>
          <a:prstGeom prst="rect">
            <a:avLst/>
          </a:prstGeom>
          <a:solidFill>
            <a:srgbClr val="141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D893612-6BE6-2846-8E47-3881F77024E4}"/>
              </a:ext>
            </a:extLst>
          </p:cNvPr>
          <p:cNvSpPr/>
          <p:nvPr/>
        </p:nvSpPr>
        <p:spPr>
          <a:xfrm>
            <a:off x="360000" y="6390000"/>
            <a:ext cx="1875513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hello@qualityintourism.com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86BBD90-2B3E-CC49-A918-652A71ECFB37}"/>
              </a:ext>
            </a:extLst>
          </p:cNvPr>
          <p:cNvSpPr/>
          <p:nvPr/>
        </p:nvSpPr>
        <p:spPr>
          <a:xfrm>
            <a:off x="10069200" y="6390000"/>
            <a:ext cx="1764457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www.qualityintourism.com</a:t>
            </a:r>
          </a:p>
        </p:txBody>
      </p:sp>
    </p:spTree>
    <p:extLst>
      <p:ext uri="{BB962C8B-B14F-4D97-AF65-F5344CB8AC3E}">
        <p14:creationId xmlns:p14="http://schemas.microsoft.com/office/powerpoint/2010/main" val="3752613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AB79BF-1302-1F49-B368-09DC84631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2293200" cy="63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9591239-9B78-D44C-A3D3-CF030821A51D}"/>
              </a:ext>
            </a:extLst>
          </p:cNvPr>
          <p:cNvSpPr/>
          <p:nvPr/>
        </p:nvSpPr>
        <p:spPr>
          <a:xfrm>
            <a:off x="0" y="6138000"/>
            <a:ext cx="12191999" cy="720000"/>
          </a:xfrm>
          <a:prstGeom prst="rect">
            <a:avLst/>
          </a:prstGeom>
          <a:solidFill>
            <a:srgbClr val="141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86609DA-E80C-604D-8B10-AAF156CB2548}"/>
              </a:ext>
            </a:extLst>
          </p:cNvPr>
          <p:cNvSpPr/>
          <p:nvPr/>
        </p:nvSpPr>
        <p:spPr>
          <a:xfrm>
            <a:off x="10069200" y="6390000"/>
            <a:ext cx="1764457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www.qualityintourism.com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62C648F-F2D7-7445-AD6D-70328A69F03F}"/>
              </a:ext>
            </a:extLst>
          </p:cNvPr>
          <p:cNvSpPr txBox="1"/>
          <p:nvPr/>
        </p:nvSpPr>
        <p:spPr>
          <a:xfrm>
            <a:off x="359999" y="1350000"/>
            <a:ext cx="5587319" cy="442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b="1" dirty="0">
                <a:solidFill>
                  <a:srgbClr val="E05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Benefits of the Scheme</a:t>
            </a:r>
          </a:p>
          <a:p>
            <a:endParaRPr lang="en-GB" sz="400" b="1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notes for each industry segment.</a:t>
            </a: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endParaRPr lang="en-GB" sz="65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 protocol information.</a:t>
            </a: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 for Risk Assessment completion, focussed on the customer journey and staff exposure.</a:t>
            </a: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 party desktop checks of Risk Assessments and scoring of risk levels.</a:t>
            </a: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Assessor property visit. </a:t>
            </a: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Assessor report.</a:t>
            </a: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accolade and certificate.</a:t>
            </a:r>
            <a:endParaRPr lang="en-US" sz="13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CD58A38-BE83-3A4E-9D59-42EA3B561F6D}"/>
              </a:ext>
            </a:extLst>
          </p:cNvPr>
          <p:cNvSpPr/>
          <p:nvPr/>
        </p:nvSpPr>
        <p:spPr>
          <a:xfrm>
            <a:off x="6244684" y="0"/>
            <a:ext cx="5947315" cy="6138000"/>
          </a:xfrm>
          <a:prstGeom prst="rect">
            <a:avLst/>
          </a:prstGeom>
          <a:solidFill>
            <a:srgbClr val="9CA5A7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B0314C5-FF93-034D-8B19-A65DC69C5679}"/>
              </a:ext>
            </a:extLst>
          </p:cNvPr>
          <p:cNvSpPr/>
          <p:nvPr/>
        </p:nvSpPr>
        <p:spPr>
          <a:xfrm>
            <a:off x="360000" y="6390000"/>
            <a:ext cx="1875513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hello@qualityintourism.com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982F5E-61D8-7B41-AF1C-E814181E3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00000">
            <a:off x="7421290" y="999910"/>
            <a:ext cx="3594100" cy="25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F9F9375-2B71-F14F-9107-CF710AAB6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00000">
            <a:off x="7916589" y="3412883"/>
            <a:ext cx="26035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6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AB79BF-1302-1F49-B368-09DC84631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2293200" cy="63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9591239-9B78-D44C-A3D3-CF030821A51D}"/>
              </a:ext>
            </a:extLst>
          </p:cNvPr>
          <p:cNvSpPr/>
          <p:nvPr/>
        </p:nvSpPr>
        <p:spPr>
          <a:xfrm>
            <a:off x="0" y="6138000"/>
            <a:ext cx="12191999" cy="720000"/>
          </a:xfrm>
          <a:prstGeom prst="rect">
            <a:avLst/>
          </a:prstGeom>
          <a:solidFill>
            <a:srgbClr val="141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86609DA-E80C-604D-8B10-AAF156CB2548}"/>
              </a:ext>
            </a:extLst>
          </p:cNvPr>
          <p:cNvSpPr/>
          <p:nvPr/>
        </p:nvSpPr>
        <p:spPr>
          <a:xfrm>
            <a:off x="10069200" y="6390000"/>
            <a:ext cx="1764457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www.qualityintourism.com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62C648F-F2D7-7445-AD6D-70328A69F03F}"/>
              </a:ext>
            </a:extLst>
          </p:cNvPr>
          <p:cNvSpPr txBox="1"/>
          <p:nvPr/>
        </p:nvSpPr>
        <p:spPr>
          <a:xfrm>
            <a:off x="359999" y="1350000"/>
            <a:ext cx="5587319" cy="442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b="1" dirty="0">
                <a:solidFill>
                  <a:srgbClr val="E05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Accreditation Process</a:t>
            </a:r>
          </a:p>
          <a:p>
            <a:endParaRPr lang="en-GB" sz="400" b="1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application form.</a:t>
            </a: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endParaRPr lang="en-GB" sz="65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guidelines and Risk Assessment from QT.</a:t>
            </a: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internal audit using guidelines.</a:t>
            </a: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Risk Assessment, identifying areas to mitigate risk.</a:t>
            </a: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to QT. </a:t>
            </a: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QT Assessor review (desk based).</a:t>
            </a: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QT Assessor visit.</a:t>
            </a: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given and pass / fail. </a:t>
            </a: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marketing collateral.</a:t>
            </a: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accreditation.</a:t>
            </a:r>
            <a:endParaRPr lang="en-US" sz="13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05729"/>
              </a:buClr>
            </a:pPr>
            <a:endParaRPr lang="en-US" sz="13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CD58A38-BE83-3A4E-9D59-42EA3B561F6D}"/>
              </a:ext>
            </a:extLst>
          </p:cNvPr>
          <p:cNvSpPr/>
          <p:nvPr/>
        </p:nvSpPr>
        <p:spPr>
          <a:xfrm>
            <a:off x="6244684" y="0"/>
            <a:ext cx="5947315" cy="6138000"/>
          </a:xfrm>
          <a:prstGeom prst="rect">
            <a:avLst/>
          </a:prstGeom>
          <a:solidFill>
            <a:srgbClr val="9CA5A7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B0314C5-FF93-034D-8B19-A65DC69C5679}"/>
              </a:ext>
            </a:extLst>
          </p:cNvPr>
          <p:cNvSpPr/>
          <p:nvPr/>
        </p:nvSpPr>
        <p:spPr>
          <a:xfrm>
            <a:off x="360000" y="6390000"/>
            <a:ext cx="1875513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hello@qualityintourism.com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4EBE30E-000B-154D-8B78-9FB4A2966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891" y="1443400"/>
            <a:ext cx="23749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8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AB79BF-1302-1F49-B368-09DC84631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2293200" cy="63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9591239-9B78-D44C-A3D3-CF030821A51D}"/>
              </a:ext>
            </a:extLst>
          </p:cNvPr>
          <p:cNvSpPr/>
          <p:nvPr/>
        </p:nvSpPr>
        <p:spPr>
          <a:xfrm>
            <a:off x="0" y="6138000"/>
            <a:ext cx="12191999" cy="720000"/>
          </a:xfrm>
          <a:prstGeom prst="rect">
            <a:avLst/>
          </a:prstGeom>
          <a:solidFill>
            <a:srgbClr val="141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86609DA-E80C-604D-8B10-AAF156CB2548}"/>
              </a:ext>
            </a:extLst>
          </p:cNvPr>
          <p:cNvSpPr/>
          <p:nvPr/>
        </p:nvSpPr>
        <p:spPr>
          <a:xfrm>
            <a:off x="10069200" y="6390000"/>
            <a:ext cx="1764457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www.qualityintourism.com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7DD402-0CA0-7C42-8B05-EDD56D151E2B}"/>
              </a:ext>
            </a:extLst>
          </p:cNvPr>
          <p:cNvSpPr/>
          <p:nvPr/>
        </p:nvSpPr>
        <p:spPr>
          <a:xfrm>
            <a:off x="360000" y="6390000"/>
            <a:ext cx="1875513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hello@qualityintourism.com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E8676E3-BB80-2843-90E6-3493C52B6066}"/>
              </a:ext>
            </a:extLst>
          </p:cNvPr>
          <p:cNvSpPr txBox="1"/>
          <p:nvPr/>
        </p:nvSpPr>
        <p:spPr>
          <a:xfrm>
            <a:off x="359999" y="1349999"/>
            <a:ext cx="6153690" cy="33913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b="1" dirty="0">
                <a:solidFill>
                  <a:srgbClr val="E05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Update</a:t>
            </a:r>
          </a:p>
          <a:p>
            <a:endParaRPr lang="en-GB" sz="600" b="1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srgbClr val="E05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79% </a:t>
            </a:r>
            <a:r>
              <a:rPr lang="en-GB" sz="13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respondents think an accreditation is important or very important.</a:t>
            </a: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srgbClr val="E05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</a:t>
            </a:r>
            <a:r>
              <a:rPr lang="en-GB" sz="13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respondents would re re-assured by the Safe, Clean and Legal™ Marque.</a:t>
            </a: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E05729"/>
              </a:buClr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srgbClr val="E05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 </a:t>
            </a:r>
            <a:r>
              <a:rPr lang="en-GB" sz="13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 it was important that any accreditation was spot checked.</a:t>
            </a:r>
            <a:endParaRPr lang="en-US" sz="13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BVA BDRC | Home">
            <a:extLst>
              <a:ext uri="{FF2B5EF4-FFF2-40B4-BE49-F238E27FC236}">
                <a16:creationId xmlns:a16="http://schemas.microsoft.com/office/drawing/2014/main" xmlns="" id="{7109C558-AB67-4644-B123-BD2B149B0CE5}"/>
              </a:ext>
            </a:extLst>
          </p:cNvPr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g4DfXh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CgBQ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KAUAAG8BAABjGgAA6gk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711854" y="4196123"/>
            <a:ext cx="3451225" cy="13785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B134FE6-1BD7-3F44-8BF9-F39D230B2BF5}"/>
              </a:ext>
            </a:extLst>
          </p:cNvPr>
          <p:cNvSpPr/>
          <p:nvPr/>
        </p:nvSpPr>
        <p:spPr>
          <a:xfrm>
            <a:off x="6874933" y="0"/>
            <a:ext cx="5317066" cy="6138000"/>
          </a:xfrm>
          <a:prstGeom prst="rect">
            <a:avLst/>
          </a:prstGeom>
          <a:solidFill>
            <a:srgbClr val="9CA5A7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3E2F8EF-6921-7147-BBC6-AF6DC363C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4933" y="3213733"/>
            <a:ext cx="4957068" cy="24919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D0A931A-E18A-3248-9D91-B48D41B0EB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1582" y="1349999"/>
            <a:ext cx="1733101" cy="19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4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733AD7B-E5E5-C34B-9377-55DE8478B422}"/>
              </a:ext>
            </a:extLst>
          </p:cNvPr>
          <p:cNvSpPr/>
          <p:nvPr/>
        </p:nvSpPr>
        <p:spPr>
          <a:xfrm>
            <a:off x="358342" y="1872000"/>
            <a:ext cx="11473658" cy="1301111"/>
          </a:xfrm>
          <a:prstGeom prst="rect">
            <a:avLst/>
          </a:prstGeom>
          <a:solidFill>
            <a:srgbClr val="141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754D8E22-B58F-EC49-83D9-2A4DFDBA937B}"/>
              </a:ext>
            </a:extLst>
          </p:cNvPr>
          <p:cNvSpPr/>
          <p:nvPr/>
        </p:nvSpPr>
        <p:spPr>
          <a:xfrm>
            <a:off x="364401" y="1872001"/>
            <a:ext cx="4860698" cy="1301110"/>
          </a:xfrm>
          <a:prstGeom prst="rect">
            <a:avLst/>
          </a:prstGeom>
          <a:solidFill>
            <a:srgbClr val="E05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87C9D4B-3ABD-B94D-8334-ACA761A4E204}"/>
              </a:ext>
            </a:extLst>
          </p:cNvPr>
          <p:cNvSpPr/>
          <p:nvPr/>
        </p:nvSpPr>
        <p:spPr>
          <a:xfrm>
            <a:off x="470067" y="2327135"/>
            <a:ext cx="464936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signed up Best Western GB who will be using it for all their 278 properties and Classic British for their 130 properties.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C089535-ACD5-8549-8079-032083D15728}"/>
              </a:ext>
            </a:extLst>
          </p:cNvPr>
          <p:cNvSpPr/>
          <p:nvPr/>
        </p:nvSpPr>
        <p:spPr>
          <a:xfrm>
            <a:off x="5225099" y="2079815"/>
            <a:ext cx="6602500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pieces of immediate feedback from the first few assessments with BW that are in operation:</a:t>
            </a:r>
          </a:p>
          <a:p>
            <a:pPr marL="0" lvl="1" algn="ctr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“I’ve spoken to loads of members working through the document - they are so impressed by the detail </a:t>
            </a:r>
            <a:b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thankful for the help”</a:t>
            </a:r>
          </a:p>
          <a:p>
            <a:pPr marL="0" lvl="1" algn="ctr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Ops Manager said he’d recently done a Risk Assessment course and he considered this gold standard.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AB79BF-1302-1F49-B368-09DC84631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2293200" cy="63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9591239-9B78-D44C-A3D3-CF030821A51D}"/>
              </a:ext>
            </a:extLst>
          </p:cNvPr>
          <p:cNvSpPr/>
          <p:nvPr/>
        </p:nvSpPr>
        <p:spPr>
          <a:xfrm>
            <a:off x="0" y="6138000"/>
            <a:ext cx="12191999" cy="720000"/>
          </a:xfrm>
          <a:prstGeom prst="rect">
            <a:avLst/>
          </a:prstGeom>
          <a:solidFill>
            <a:srgbClr val="141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86609DA-E80C-604D-8B10-AAF156CB2548}"/>
              </a:ext>
            </a:extLst>
          </p:cNvPr>
          <p:cNvSpPr/>
          <p:nvPr/>
        </p:nvSpPr>
        <p:spPr>
          <a:xfrm>
            <a:off x="10069200" y="6390000"/>
            <a:ext cx="1764457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www.qualityintourism.com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46A58B7-5B5F-EB4A-ADF1-F01441E2CD32}"/>
              </a:ext>
            </a:extLst>
          </p:cNvPr>
          <p:cNvSpPr/>
          <p:nvPr/>
        </p:nvSpPr>
        <p:spPr>
          <a:xfrm>
            <a:off x="360000" y="6390000"/>
            <a:ext cx="1875513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hello@qualityintourism.com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4A33524-D0B0-4F4B-8BF6-A161DA10C134}"/>
              </a:ext>
            </a:extLst>
          </p:cNvPr>
          <p:cNvSpPr/>
          <p:nvPr/>
        </p:nvSpPr>
        <p:spPr>
          <a:xfrm>
            <a:off x="359171" y="3332322"/>
            <a:ext cx="11473658" cy="679012"/>
          </a:xfrm>
          <a:prstGeom prst="rect">
            <a:avLst/>
          </a:prstGeom>
          <a:solidFill>
            <a:srgbClr val="9CA5A7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CEA897E9-C651-F345-BC39-0B5FE89FD2F8}"/>
              </a:ext>
            </a:extLst>
          </p:cNvPr>
          <p:cNvSpPr/>
          <p:nvPr/>
        </p:nvSpPr>
        <p:spPr>
          <a:xfrm>
            <a:off x="485423" y="3552514"/>
            <a:ext cx="111308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2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Silver Door Apartments have sent it out to all their members strongly recommending it as a method of restoring consumer confidence. </a:t>
            </a:r>
            <a:endParaRPr lang="en-US" sz="12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40DD7D3-0D68-8145-AEE3-2C3A956AF063}"/>
              </a:ext>
            </a:extLst>
          </p:cNvPr>
          <p:cNvSpPr/>
          <p:nvPr/>
        </p:nvSpPr>
        <p:spPr>
          <a:xfrm>
            <a:off x="359171" y="4169405"/>
            <a:ext cx="11473658" cy="883466"/>
          </a:xfrm>
          <a:prstGeom prst="rect">
            <a:avLst/>
          </a:prstGeom>
          <a:solidFill>
            <a:srgbClr val="141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06924E4-128F-804E-9017-54EE89CCBF24}"/>
              </a:ext>
            </a:extLst>
          </p:cNvPr>
          <p:cNvSpPr/>
          <p:nvPr/>
        </p:nvSpPr>
        <p:spPr>
          <a:xfrm>
            <a:off x="485422" y="4377220"/>
            <a:ext cx="11130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HBAA have strongly endorsed it suggesting that agency members should ensure venues have the accreditation when booking and that venue members should look to sign up for the accreditation. 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C8521B2-22B6-D549-9343-DFFB586EA3E7}"/>
              </a:ext>
            </a:extLst>
          </p:cNvPr>
          <p:cNvSpPr txBox="1"/>
          <p:nvPr/>
        </p:nvSpPr>
        <p:spPr>
          <a:xfrm>
            <a:off x="359999" y="1350000"/>
            <a:ext cx="11473658" cy="52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b="1" dirty="0">
                <a:solidFill>
                  <a:srgbClr val="E05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from Weekly Update</a:t>
            </a:r>
          </a:p>
        </p:txBody>
      </p:sp>
    </p:spTree>
    <p:extLst>
      <p:ext uri="{BB962C8B-B14F-4D97-AF65-F5344CB8AC3E}">
        <p14:creationId xmlns:p14="http://schemas.microsoft.com/office/powerpoint/2010/main" val="3826978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AB79BF-1302-1F49-B368-09DC84631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2293200" cy="63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9591239-9B78-D44C-A3D3-CF030821A51D}"/>
              </a:ext>
            </a:extLst>
          </p:cNvPr>
          <p:cNvSpPr/>
          <p:nvPr/>
        </p:nvSpPr>
        <p:spPr>
          <a:xfrm>
            <a:off x="0" y="6138000"/>
            <a:ext cx="12191999" cy="720000"/>
          </a:xfrm>
          <a:prstGeom prst="rect">
            <a:avLst/>
          </a:prstGeom>
          <a:solidFill>
            <a:srgbClr val="141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86609DA-E80C-604D-8B10-AAF156CB2548}"/>
              </a:ext>
            </a:extLst>
          </p:cNvPr>
          <p:cNvSpPr/>
          <p:nvPr/>
        </p:nvSpPr>
        <p:spPr>
          <a:xfrm>
            <a:off x="10069200" y="6390000"/>
            <a:ext cx="1764457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www.qualityintourism.com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46A58B7-5B5F-EB4A-ADF1-F01441E2CD32}"/>
              </a:ext>
            </a:extLst>
          </p:cNvPr>
          <p:cNvSpPr/>
          <p:nvPr/>
        </p:nvSpPr>
        <p:spPr>
          <a:xfrm>
            <a:off x="360000" y="6390000"/>
            <a:ext cx="1875513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hello@qualityintourism.com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E4D9FB9-47BD-074A-9866-B3EAE5BC5959}"/>
              </a:ext>
            </a:extLst>
          </p:cNvPr>
          <p:cNvSpPr txBox="1"/>
          <p:nvPr/>
        </p:nvSpPr>
        <p:spPr>
          <a:xfrm>
            <a:off x="359999" y="1350000"/>
            <a:ext cx="11473658" cy="52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b="1" dirty="0">
                <a:solidFill>
                  <a:srgbClr val="E05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from Weekly Update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6507A39-B319-3F40-9BF1-9DE45C0919E2}"/>
              </a:ext>
            </a:extLst>
          </p:cNvPr>
          <p:cNvSpPr/>
          <p:nvPr/>
        </p:nvSpPr>
        <p:spPr>
          <a:xfrm>
            <a:off x="335764" y="2621727"/>
            <a:ext cx="11473658" cy="630000"/>
          </a:xfrm>
          <a:prstGeom prst="rect">
            <a:avLst/>
          </a:prstGeom>
          <a:solidFill>
            <a:srgbClr val="141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78527FE-4890-2D43-9266-971A23CCC06E}"/>
              </a:ext>
            </a:extLst>
          </p:cNvPr>
          <p:cNvSpPr/>
          <p:nvPr/>
        </p:nvSpPr>
        <p:spPr>
          <a:xfrm>
            <a:off x="462844" y="2797732"/>
            <a:ext cx="112090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already have several enquiries from HBAA venue members including 6 sign ups and 47 other enquiries that we hope to convert early this week. 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0FBB163-B7D4-3843-8701-A331EE191446}"/>
              </a:ext>
            </a:extLst>
          </p:cNvPr>
          <p:cNvSpPr/>
          <p:nvPr/>
        </p:nvSpPr>
        <p:spPr>
          <a:xfrm>
            <a:off x="335764" y="3423346"/>
            <a:ext cx="11473658" cy="630000"/>
          </a:xfrm>
          <a:prstGeom prst="rect">
            <a:avLst/>
          </a:prstGeom>
          <a:solidFill>
            <a:srgbClr val="9CA5A7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5729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5A1A29D-A6E9-0140-BE51-C2DBB8EDE25A}"/>
              </a:ext>
            </a:extLst>
          </p:cNvPr>
          <p:cNvSpPr/>
          <p:nvPr/>
        </p:nvSpPr>
        <p:spPr>
          <a:xfrm>
            <a:off x="462844" y="3599846"/>
            <a:ext cx="112090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2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Venue Directory, HBAA, ABC and Edge Venues have all agreed to show the SCL Kite Mark as an accreditation on their sites.</a:t>
            </a:r>
            <a:endParaRPr lang="en-US" sz="12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E03A014-6054-834E-B914-B215E6E94A99}"/>
              </a:ext>
            </a:extLst>
          </p:cNvPr>
          <p:cNvSpPr/>
          <p:nvPr/>
        </p:nvSpPr>
        <p:spPr>
          <a:xfrm>
            <a:off x="335764" y="4207341"/>
            <a:ext cx="11473658" cy="594110"/>
          </a:xfrm>
          <a:prstGeom prst="rect">
            <a:avLst/>
          </a:prstGeom>
          <a:solidFill>
            <a:srgbClr val="141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8343180-DDBF-C447-B888-1D25520E5B8B}"/>
              </a:ext>
            </a:extLst>
          </p:cNvPr>
          <p:cNvSpPr/>
          <p:nvPr/>
        </p:nvSpPr>
        <p:spPr>
          <a:xfrm>
            <a:off x="462844" y="4344913"/>
            <a:ext cx="112090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in discussion with Lanyon about doing the same.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EF6FD98-7B03-E04D-97C4-915356E2333B}"/>
              </a:ext>
            </a:extLst>
          </p:cNvPr>
          <p:cNvSpPr/>
          <p:nvPr/>
        </p:nvSpPr>
        <p:spPr>
          <a:xfrm>
            <a:off x="335764" y="4955446"/>
            <a:ext cx="11473658" cy="629998"/>
          </a:xfrm>
          <a:prstGeom prst="rect">
            <a:avLst/>
          </a:prstGeom>
          <a:solidFill>
            <a:srgbClr val="9CA5A7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BF1B21B-6136-B44B-B84D-62BADCE88CE6}"/>
              </a:ext>
            </a:extLst>
          </p:cNvPr>
          <p:cNvSpPr/>
          <p:nvPr/>
        </p:nvSpPr>
        <p:spPr>
          <a:xfrm>
            <a:off x="462844" y="5118705"/>
            <a:ext cx="112090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2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in advanced discussions with UK Hospitality, ITM and others about endorsing the product.</a:t>
            </a:r>
            <a:endParaRPr lang="en-US" sz="12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77C6CFC-C7DC-7549-A460-8370996C7D42}"/>
              </a:ext>
            </a:extLst>
          </p:cNvPr>
          <p:cNvSpPr/>
          <p:nvPr/>
        </p:nvSpPr>
        <p:spPr>
          <a:xfrm>
            <a:off x="335764" y="1872000"/>
            <a:ext cx="11473658" cy="598666"/>
          </a:xfrm>
          <a:prstGeom prst="rect">
            <a:avLst/>
          </a:prstGeom>
          <a:solidFill>
            <a:srgbClr val="9CA5A7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3947E90-8729-7C47-A687-6E876AA3D913}"/>
              </a:ext>
            </a:extLst>
          </p:cNvPr>
          <p:cNvSpPr/>
          <p:nvPr/>
        </p:nvSpPr>
        <p:spPr>
          <a:xfrm>
            <a:off x="462844" y="2016490"/>
            <a:ext cx="112090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2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in advanced talks with several DMO's and self-catering agencies about taking on the accreditation. </a:t>
            </a:r>
            <a:endParaRPr lang="en-US" sz="12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94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2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9B3F142-3E3A-DA40-898B-44458ABBCAC1}"/>
              </a:ext>
            </a:extLst>
          </p:cNvPr>
          <p:cNvSpPr/>
          <p:nvPr/>
        </p:nvSpPr>
        <p:spPr>
          <a:xfrm>
            <a:off x="0" y="3375706"/>
            <a:ext cx="12192000" cy="2750139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74AF545-6661-B54F-BA9D-80DB4AD5B7A1}"/>
              </a:ext>
            </a:extLst>
          </p:cNvPr>
          <p:cNvSpPr txBox="1"/>
          <p:nvPr/>
        </p:nvSpPr>
        <p:spPr>
          <a:xfrm>
            <a:off x="359999" y="3666967"/>
            <a:ext cx="11473658" cy="2746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Plus, get the flexibility to include our other accreditation schemes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8B2E620-CA2B-CB44-AC3B-6E762470CA62}"/>
              </a:ext>
            </a:extLst>
          </p:cNvPr>
          <p:cNvSpPr/>
          <p:nvPr/>
        </p:nvSpPr>
        <p:spPr>
          <a:xfrm>
            <a:off x="1077466" y="4232895"/>
            <a:ext cx="3241157" cy="1501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D49FEB4-2E03-E646-AC7F-2B3F761633C5}"/>
              </a:ext>
            </a:extLst>
          </p:cNvPr>
          <p:cNvSpPr/>
          <p:nvPr/>
        </p:nvSpPr>
        <p:spPr>
          <a:xfrm>
            <a:off x="4492958" y="4232895"/>
            <a:ext cx="3241157" cy="1501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EE04124-ADD8-494F-A2EB-0ACCE39EF3FD}"/>
              </a:ext>
            </a:extLst>
          </p:cNvPr>
          <p:cNvSpPr/>
          <p:nvPr/>
        </p:nvSpPr>
        <p:spPr>
          <a:xfrm>
            <a:off x="7908450" y="4232895"/>
            <a:ext cx="3241157" cy="1501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08BC046-7B9D-E04E-AB76-B87D1F303A30}"/>
              </a:ext>
            </a:extLst>
          </p:cNvPr>
          <p:cNvSpPr txBox="1"/>
          <p:nvPr/>
        </p:nvSpPr>
        <p:spPr>
          <a:xfrm>
            <a:off x="1077465" y="1648800"/>
            <a:ext cx="10072141" cy="1336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rgbClr val="E05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Hotels/Venues can join today at: www.qualityintourism.com</a:t>
            </a:r>
            <a:endParaRPr lang="en-GB" sz="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E05729"/>
              </a:buClr>
            </a:pPr>
            <a:r>
              <a:rPr lang="en-GB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accreditation is straightforward and requires operators to complete an online application form, make payment via invoice and email copies of compliance documents, including a completed Risk Assessment template, to Quality in Tourism. Quality in Tourism will then organise for an Assessor to visit the property to make checks (post-lockdown) before awarding a Safe, Clean and Legal™ accreditation for 12 months if you pass.</a:t>
            </a: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E474FE2-C7E0-E34B-97D9-4BDC6F1AD2BF}"/>
              </a:ext>
            </a:extLst>
          </p:cNvPr>
          <p:cNvSpPr/>
          <p:nvPr/>
        </p:nvSpPr>
        <p:spPr>
          <a:xfrm>
            <a:off x="360000" y="6390000"/>
            <a:ext cx="1875513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hello@qualityintourism.com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6C74198-4171-B84E-AE69-709772DE8F6F}"/>
              </a:ext>
            </a:extLst>
          </p:cNvPr>
          <p:cNvSpPr/>
          <p:nvPr/>
        </p:nvSpPr>
        <p:spPr>
          <a:xfrm>
            <a:off x="10069200" y="6390000"/>
            <a:ext cx="1764457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www.qualityintourism.com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2A7A01C-A01F-474F-B84F-BD98F5FC6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820" y="540000"/>
            <a:ext cx="2616360" cy="718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1E3F95F-1547-CD42-9089-298C30A2B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555" y="4451349"/>
            <a:ext cx="2183712" cy="7242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EDFF5479-A32D-1B4A-BBB8-B345E18A6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1249" y="4386629"/>
            <a:ext cx="1039045" cy="11787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C0AB1E8-3212-E44E-A76D-37EC302F2F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6467" y="4386630"/>
            <a:ext cx="1039044" cy="117879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231795E-C0C0-9541-A4F0-66B859D90955}"/>
              </a:ext>
            </a:extLst>
          </p:cNvPr>
          <p:cNvSpPr/>
          <p:nvPr/>
        </p:nvSpPr>
        <p:spPr>
          <a:xfrm>
            <a:off x="2585260" y="4591411"/>
            <a:ext cx="147053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500" b="1" dirty="0">
                <a:solidFill>
                  <a:srgbClr val="867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 RATING</a:t>
            </a:r>
          </a:p>
          <a:p>
            <a:pPr algn="ctr"/>
            <a:endParaRPr lang="en-GB" sz="6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to Five Star</a:t>
            </a:r>
            <a:br>
              <a:rPr lang="en-GB" sz="12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Silver and Gold</a:t>
            </a:r>
            <a:endParaRPr lang="en-US" sz="12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B0EA18D9-506E-3B47-BD3D-13B4801A5A70}"/>
              </a:ext>
            </a:extLst>
          </p:cNvPr>
          <p:cNvSpPr/>
          <p:nvPr/>
        </p:nvSpPr>
        <p:spPr>
          <a:xfrm>
            <a:off x="5948585" y="4591411"/>
            <a:ext cx="157286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500" b="1" dirty="0">
                <a:solidFill>
                  <a:srgbClr val="5E86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endParaRPr lang="en-GB" sz="1500" b="1" dirty="0">
              <a:solidFill>
                <a:srgbClr val="E057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600" dirty="0">
              <a:solidFill>
                <a:srgbClr val="141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Responsible, Ethical</a:t>
            </a:r>
            <a:br>
              <a:rPr lang="en-GB" sz="12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Tourism</a:t>
            </a:r>
            <a:endParaRPr lang="en-US" sz="12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AF3FF72D-3F01-7C4A-862D-C94D2EC2AADA}"/>
              </a:ext>
            </a:extLst>
          </p:cNvPr>
          <p:cNvSpPr/>
          <p:nvPr/>
        </p:nvSpPr>
        <p:spPr>
          <a:xfrm>
            <a:off x="8467004" y="5285862"/>
            <a:ext cx="2140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141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Wellbeing and Mental Health</a:t>
            </a:r>
          </a:p>
        </p:txBody>
      </p:sp>
    </p:spTree>
    <p:extLst>
      <p:ext uri="{BB962C8B-B14F-4D97-AF65-F5344CB8AC3E}">
        <p14:creationId xmlns:p14="http://schemas.microsoft.com/office/powerpoint/2010/main" val="2978990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832</Words>
  <Application>Microsoft Office PowerPoint</Application>
  <PresentationFormat>Custom</PresentationFormat>
  <Paragraphs>125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Accreditation stats (as of 11 June 2020)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Questions, please contact XXX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 Cowlishaw</dc:creator>
  <cp:lastModifiedBy>Lucy-Laptop</cp:lastModifiedBy>
  <cp:revision>1</cp:revision>
  <dcterms:created xsi:type="dcterms:W3CDTF">2020-06-12T05:33:44Z</dcterms:created>
  <dcterms:modified xsi:type="dcterms:W3CDTF">2020-06-12T11:26:08Z</dcterms:modified>
</cp:coreProperties>
</file>